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81" r:id="rId5"/>
  </p:sldMasterIdLst>
  <p:sldIdLst>
    <p:sldId id="256" r:id="rId6"/>
    <p:sldId id="257" r:id="rId7"/>
    <p:sldId id="284" r:id="rId8"/>
    <p:sldId id="320" r:id="rId9"/>
    <p:sldId id="285" r:id="rId10"/>
    <p:sldId id="301" r:id="rId11"/>
    <p:sldId id="304" r:id="rId12"/>
    <p:sldId id="305" r:id="rId13"/>
    <p:sldId id="307" r:id="rId14"/>
    <p:sldId id="308" r:id="rId15"/>
    <p:sldId id="306" r:id="rId16"/>
    <p:sldId id="309" r:id="rId17"/>
    <p:sldId id="311" r:id="rId18"/>
    <p:sldId id="312" r:id="rId19"/>
    <p:sldId id="313" r:id="rId20"/>
    <p:sldId id="314" r:id="rId21"/>
    <p:sldId id="316" r:id="rId22"/>
    <p:sldId id="317" r:id="rId23"/>
    <p:sldId id="319" r:id="rId24"/>
    <p:sldId id="315" r:id="rId25"/>
    <p:sldId id="286" r:id="rId26"/>
    <p:sldId id="287" r:id="rId27"/>
    <p:sldId id="288" r:id="rId28"/>
    <p:sldId id="300" r:id="rId29"/>
    <p:sldId id="297" r:id="rId30"/>
    <p:sldId id="302" r:id="rId31"/>
    <p:sldId id="292" r:id="rId32"/>
    <p:sldId id="275" r:id="rId33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8CBF5A-5E93-8F48-89BB-B7E5545B1DF1}" v="2" dt="2023-10-23T15:47:36.8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7"/>
    <p:restoredTop sz="94658"/>
  </p:normalViewPr>
  <p:slideViewPr>
    <p:cSldViewPr snapToGrid="0">
      <p:cViewPr varScale="1">
        <p:scale>
          <a:sx n="133" d="100"/>
          <a:sy n="133" d="100"/>
        </p:scale>
        <p:origin x="4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media/image1.png>
</file>

<file path=ppt/media/image2.jpeg>
</file>

<file path=ppt/media/image23.png>
</file>

<file path=ppt/media/image24.png>
</file>

<file path=ppt/media/image3.png>
</file>

<file path=ppt/media/image4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latin typeface="+mn-lt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494F7A-66DD-4829-9AF4-30A3A0F24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392850"/>
            <a:ext cx="1644776" cy="4026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030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1824162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3890139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85953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3AC615-0875-4C80-B019-11A28EDCB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31944460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2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/>
        </p:nvSpPr>
        <p:spPr>
          <a:xfrm>
            <a:off x="274320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/>
        </p:nvSpPr>
        <p:spPr>
          <a:xfrm>
            <a:off x="6351411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/>
        </p:nvSpPr>
        <p:spPr>
          <a:xfrm>
            <a:off x="274319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/>
        </p:nvSpPr>
        <p:spPr>
          <a:xfrm>
            <a:off x="6351411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4318" y="1005840"/>
            <a:ext cx="582168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12234" y="1527048"/>
            <a:ext cx="5783766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1410" y="1005840"/>
            <a:ext cx="5840589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1411" y="1527048"/>
            <a:ext cx="578557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3668" y="365857"/>
            <a:ext cx="10363317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649F31-1D58-F243-85FD-74506880A336}"/>
              </a:ext>
            </a:extLst>
          </p:cNvPr>
          <p:cNvSpPr/>
          <p:nvPr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038521-D276-4049-A4BA-98C27C6D8256}"/>
              </a:ext>
            </a:extLst>
          </p:cNvPr>
          <p:cNvSpPr/>
          <p:nvPr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3F2F0951-0E05-43D4-AB3F-73E5681F4301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7EC139F-C616-4896-A830-8F9FC5B2C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3" name="Rectangle 256">
            <a:extLst>
              <a:ext uri="{FF2B5EF4-FFF2-40B4-BE49-F238E27FC236}">
                <a16:creationId xmlns:a16="http://schemas.microsoft.com/office/drawing/2014/main" id="{D8ACAAE2-A531-47BE-8F4F-FFC18507ED0B}"/>
              </a:ext>
            </a:extLst>
          </p:cNvPr>
          <p:cNvSpPr txBox="1">
            <a:spLocks noChangeArrowheads="1"/>
          </p:cNvSpPr>
          <p:nvPr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36558403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/>
        </p:nvSpPr>
        <p:spPr>
          <a:xfrm>
            <a:off x="27432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/>
        </p:nvSpPr>
        <p:spPr>
          <a:xfrm>
            <a:off x="4299090" y="1412106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/>
        </p:nvSpPr>
        <p:spPr>
          <a:xfrm>
            <a:off x="832386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0178" y="1005840"/>
            <a:ext cx="387067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12234" y="1527048"/>
            <a:ext cx="379141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297709" y="1005840"/>
            <a:ext cx="38667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295175" y="1527048"/>
            <a:ext cx="3860800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19718" y="1005840"/>
            <a:ext cx="3885931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19719" y="1527048"/>
            <a:ext cx="3768204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3668" y="365857"/>
            <a:ext cx="10418329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2952796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/>
        </p:nvSpPr>
        <p:spPr>
          <a:xfrm>
            <a:off x="328861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4319" y="1005840"/>
            <a:ext cx="28614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4318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288609" y="1005840"/>
            <a:ext cx="2874807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88609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12952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312952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3669" y="365857"/>
            <a:ext cx="1041833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317190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31719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5E4A85E-2D34-4FC1-90CE-1459D5681FC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04" y="441571"/>
            <a:ext cx="1093661" cy="26517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7186468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6E977-B1C6-B863-3917-632A7B971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CD29A-8DAD-CA45-46EC-6AE8BBA62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B38D9-6367-833E-5B6D-4D35FE911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D927E-EB6A-3C4D-83DB-14452D07535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5EBC2-E94F-BAD0-43E6-63328E4C7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3DBAF-4B1A-E319-EA6F-AC3273182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D5345-5FB9-2342-A272-1C27F3A56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27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EDF9-B9BA-4F21-0073-C28968500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5C4573-300C-B266-4ED2-4432A2E14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D927E-EB6A-3C4D-83DB-14452D07535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F96FDF-892B-343B-C27A-7BE9759EC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F9421C-21C4-424E-3442-F733A5C6B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D5345-5FB9-2342-A272-1C27F3A56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4547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90EDA-0661-1AA9-BAC3-0B2413BC6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B4C89-AF4E-CBAA-3AA2-A45E13345C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C960D-B9EE-3267-E465-97AA5417BF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7BCC9A-3F5F-0BC0-4294-50C469F65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D927E-EB6A-3C4D-83DB-14452D07535F}" type="datetimeFigureOut">
              <a:rPr lang="en-US" smtClean="0"/>
              <a:t>10/19/23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BE2B4-189F-DA60-D6F2-013ED89EF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9DB931-23A3-1DAB-E908-8C0A9F777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D5345-5FB9-2342-A272-1C27F3A56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08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33723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latin typeface="+mn-lt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494F7A-66DD-4829-9AF4-30A3A0F241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392850"/>
            <a:ext cx="1644776" cy="4026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 userDrawn="1"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862337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90724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 userDrawn="1"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24571021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1444753"/>
            <a:ext cx="5507832" cy="4203944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1444753"/>
            <a:ext cx="5504688" cy="4203944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939919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135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1493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541767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67724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ide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12421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4682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84682" y="2213184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78503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3552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 userDrawn="1"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404274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6789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 userDrawn="1"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30794917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 userDrawn="1"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 userDrawn="1"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375932399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 userDrawn="1"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 userDrawn="1"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3AC615-0875-4C80-B019-11A28EDCB6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 userDrawn="1"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9935292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2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6351411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19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6351411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8" y="1005840"/>
            <a:ext cx="582168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5783766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6351410" y="1005840"/>
            <a:ext cx="5840589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6351411" y="1527048"/>
            <a:ext cx="578557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363317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649F31-1D58-F243-85FD-74506880A33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038521-D276-4049-A4BA-98C27C6D825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3F2F0951-0E05-43D4-AB3F-73E5681F4301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7EC139F-C616-4896-A830-8F9FC5B2C2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3" name="Rectangle 256">
            <a:extLst>
              <a:ext uri="{FF2B5EF4-FFF2-40B4-BE49-F238E27FC236}">
                <a16:creationId xmlns:a16="http://schemas.microsoft.com/office/drawing/2014/main" id="{D8ACAAE2-A531-47BE-8F4F-FFC18507ED0B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 userDrawn="1"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28899847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299090" y="1412106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2386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0178" y="1005840"/>
            <a:ext cx="387067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379141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297709" y="1005840"/>
            <a:ext cx="38667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295175" y="1527048"/>
            <a:ext cx="3860800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19718" y="1005840"/>
            <a:ext cx="3885931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19719" y="1527048"/>
            <a:ext cx="3768204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418329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 userDrawn="1"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36079719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9" y="1005840"/>
            <a:ext cx="28614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74318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8609" y="1005840"/>
            <a:ext cx="2874807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88609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12952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65857"/>
            <a:ext cx="1041833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7190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1719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5E4A85E-2D34-4FC1-90CE-1459D5681F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04" y="441571"/>
            <a:ext cx="1093661" cy="26517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 userDrawn="1"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3698784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1444753"/>
            <a:ext cx="5507832" cy="4203944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1444753"/>
            <a:ext cx="5504688" cy="4203944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0620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135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1493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23608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2194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Side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3994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4682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84682" y="2213184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20879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1217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AC3F58-DA01-43AC-9BFD-B0FCF242EE72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544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9" r:id="rId18"/>
    <p:sldLayoutId id="2147483680" r:id="rId19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AC3F58-DA01-43AC-9BFD-B0FCF242EE72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6A4154-D112-4650-A31F-CDB44E3C06A0}"/>
              </a:ext>
            </a:extLst>
          </p:cNvPr>
          <p:cNvSpPr txBox="1"/>
          <p:nvPr/>
        </p:nvSpPr>
        <p:spPr>
          <a:xfrm>
            <a:off x="3579125" y="6477000"/>
            <a:ext cx="5033750" cy="286232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400" b="1">
                <a:solidFill>
                  <a:srgbClr val="FF0000"/>
                </a:solidFill>
                <a:latin typeface="+mn-lt"/>
              </a:rPr>
              <a:t>OFFICIAL USE ONLY: EXPORT CONTROLLED INFORMATION</a:t>
            </a:r>
          </a:p>
        </p:txBody>
      </p:sp>
    </p:spTree>
    <p:extLst>
      <p:ext uri="{BB962C8B-B14F-4D97-AF65-F5344CB8AC3E}">
        <p14:creationId xmlns:p14="http://schemas.microsoft.com/office/powerpoint/2010/main" val="832090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D6BC5-92E8-B2EB-FB97-6050FC59C2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CFD Simulations with Panzer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ED9AA7-E75F-E265-AC11-2B64136A4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7480" y="2816353"/>
            <a:ext cx="5925888" cy="2225204"/>
          </a:xfrm>
        </p:spPr>
        <p:txBody>
          <a:bodyPr>
            <a:normAutofit/>
          </a:bodyPr>
          <a:lstStyle/>
          <a:p>
            <a:r>
              <a:rPr lang="en-US" dirty="0" err="1"/>
              <a:t>Trilinos</a:t>
            </a:r>
            <a:r>
              <a:rPr lang="en-US" dirty="0"/>
              <a:t> User-Developer Group Meeting 2023</a:t>
            </a:r>
          </a:p>
          <a:p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Steven Hamilton (ORNL)</a:t>
            </a:r>
          </a:p>
          <a:p>
            <a:pPr>
              <a:spcBef>
                <a:spcPts val="0"/>
              </a:spcBef>
            </a:pPr>
            <a:r>
              <a:rPr lang="en-US" dirty="0"/>
              <a:t>Stuart Slattery (ORNL)</a:t>
            </a:r>
          </a:p>
          <a:p>
            <a:pPr>
              <a:spcBef>
                <a:spcPts val="0"/>
              </a:spcBef>
            </a:pPr>
            <a:r>
              <a:rPr lang="en-US" dirty="0"/>
              <a:t>Taylor Erwin (ORNL)</a:t>
            </a:r>
          </a:p>
          <a:p>
            <a:pPr>
              <a:spcBef>
                <a:spcPts val="0"/>
              </a:spcBef>
            </a:pPr>
            <a:r>
              <a:rPr lang="en-US" dirty="0"/>
              <a:t>Roger Pawlowski (SNL)</a:t>
            </a:r>
          </a:p>
          <a:p>
            <a:pPr>
              <a:spcBef>
                <a:spcPts val="0"/>
              </a:spcBef>
            </a:pPr>
            <a:r>
              <a:rPr lang="en-US" dirty="0"/>
              <a:t>Bryan Reuter (SNL)</a:t>
            </a:r>
          </a:p>
        </p:txBody>
      </p:sp>
    </p:spTree>
    <p:extLst>
      <p:ext uri="{BB962C8B-B14F-4D97-AF65-F5344CB8AC3E}">
        <p14:creationId xmlns:p14="http://schemas.microsoft.com/office/powerpoint/2010/main" val="223913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FB225-32C5-8632-F281-8913453B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evaluator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634D1-5B69-5DCE-0B20-90E03C284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00" y="1051718"/>
            <a:ext cx="11419468" cy="4040923"/>
          </a:xfrm>
        </p:spPr>
        <p:txBody>
          <a:bodyPr/>
          <a:lstStyle/>
          <a:p>
            <a:r>
              <a:rPr lang="en-US" dirty="0"/>
              <a:t>Consider simple evaluator with dependent (input) and evaluated (output) fields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7B760E-A04B-7311-BBCB-F3749F994E68}"/>
              </a:ext>
            </a:extLst>
          </p:cNvPr>
          <p:cNvSpPr txBox="1"/>
          <p:nvPr/>
        </p:nvSpPr>
        <p:spPr>
          <a:xfrm>
            <a:off x="4090299" y="6266990"/>
            <a:ext cx="4011395" cy="3472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latin typeface="+mn-lt"/>
                <a:cs typeface="Courier New" panose="02070309020205020404" pitchFamily="49" charset="0"/>
              </a:rPr>
              <a:t>Using auto will “do the right thing”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8103AA-48E3-3A55-0895-347627B710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79" t="29878" r="11471" b="35529"/>
          <a:stretch/>
        </p:blipFill>
        <p:spPr>
          <a:xfrm>
            <a:off x="3117127" y="1933295"/>
            <a:ext cx="5957741" cy="426091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5224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5A2BE-B00C-2833-7C0E-05F69C27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thread-local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4399-D300-33A2-436E-159B22810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00" y="1126316"/>
            <a:ext cx="11419468" cy="4040923"/>
          </a:xfrm>
        </p:spPr>
        <p:txBody>
          <a:bodyPr/>
          <a:lstStyle/>
          <a:p>
            <a:r>
              <a:rPr lang="en-US" dirty="0"/>
              <a:t>What if we want to perform extra operations on thread-locals?</a:t>
            </a:r>
          </a:p>
          <a:p>
            <a:pPr lvl="1"/>
            <a:r>
              <a:rPr lang="en-US" dirty="0"/>
              <a:t>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US" dirty="0"/>
              <a:t> doesn’t work anymore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DA26E1-5D43-25B3-DD6D-799E4D7AB7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99" t="30779" r="11681" b="36794"/>
          <a:stretch/>
        </p:blipFill>
        <p:spPr>
          <a:xfrm>
            <a:off x="3206044" y="2190044"/>
            <a:ext cx="5779911" cy="389946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30469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5A2BE-B00C-2833-7C0E-05F69C27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thread-local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4399-D300-33A2-436E-159B22810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8" y="1024716"/>
            <a:ext cx="11419468" cy="4040923"/>
          </a:xfrm>
        </p:spPr>
        <p:txBody>
          <a:bodyPr/>
          <a:lstStyle/>
          <a:p>
            <a:r>
              <a:rPr lang="en-US" dirty="0"/>
              <a:t>Create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Kokkos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::View</a:t>
            </a:r>
            <a:r>
              <a:rPr lang="en-US" dirty="0"/>
              <a:t> for storing temporary values</a:t>
            </a:r>
          </a:p>
          <a:p>
            <a:pPr lvl="1"/>
            <a:r>
              <a:rPr lang="en-US" dirty="0"/>
              <a:t>Must be </a:t>
            </a:r>
            <a:r>
              <a:rPr lang="en-US" dirty="0" err="1"/>
              <a:t>preallocated</a:t>
            </a:r>
            <a:r>
              <a:rPr lang="en-US" dirty="0"/>
              <a:t> before kernel launch for all threads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DA26E1-5D43-25B3-DD6D-799E4D7AB7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17" t="29750" r="12109" b="36159"/>
          <a:stretch/>
        </p:blipFill>
        <p:spPr>
          <a:xfrm>
            <a:off x="3200400" y="2111023"/>
            <a:ext cx="5791199" cy="41222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78768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7D27C-50AD-D9B9-0A5C-A0AC2437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values from a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A5076-FE79-4D77-3D58-89F91C6F2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00" y="1119451"/>
            <a:ext cx="11419468" cy="5247482"/>
          </a:xfrm>
        </p:spPr>
        <p:txBody>
          <a:bodyPr/>
          <a:lstStyle/>
          <a:p>
            <a:r>
              <a:rPr lang="en-US" dirty="0"/>
              <a:t>What should return type be?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ABCF3D-01EF-FC1A-EB0B-0A0A7729F8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14" t="39743" r="28375" b="45957"/>
          <a:stretch/>
        </p:blipFill>
        <p:spPr>
          <a:xfrm>
            <a:off x="2955927" y="1794932"/>
            <a:ext cx="6280145" cy="25061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9290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7D27C-50AD-D9B9-0A5C-A0AC2437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values from a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A5076-FE79-4D77-3D58-89F91C6F2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00" y="1119451"/>
            <a:ext cx="11419468" cy="5247482"/>
          </a:xfrm>
        </p:spPr>
        <p:txBody>
          <a:bodyPr/>
          <a:lstStyle/>
          <a:p>
            <a:r>
              <a:rPr lang="en-US" dirty="0"/>
              <a:t>What should return type be?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Possibilities: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scalar_type</a:t>
            </a:r>
            <a:r>
              <a:rPr lang="en-US" dirty="0"/>
              <a:t>: same issues as thread local variables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Sacado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::Promote&lt;T1, T2&gt;</a:t>
            </a:r>
            <a:r>
              <a:rPr lang="en-US" dirty="0"/>
              <a:t>: essentially the same thing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auto</a:t>
            </a:r>
            <a:r>
              <a:rPr lang="en-US" dirty="0"/>
              <a:t>: </a:t>
            </a:r>
            <a:r>
              <a:rPr lang="en-US" dirty="0" err="1"/>
              <a:t>Segfault</a:t>
            </a:r>
            <a:r>
              <a:rPr lang="en-US" dirty="0"/>
              <a:t> </a:t>
            </a:r>
            <a:r>
              <a:rPr lang="en-US" i="1" dirty="0"/>
              <a:t>on CPU</a:t>
            </a:r>
            <a:r>
              <a:rPr lang="en-US" dirty="0"/>
              <a:t> (performant with CUDA!)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ABCF3D-01EF-FC1A-EB0B-0A0A7729F8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14" t="39743" r="28375" b="45957"/>
          <a:stretch/>
        </p:blipFill>
        <p:spPr>
          <a:xfrm>
            <a:off x="2955927" y="1794932"/>
            <a:ext cx="6280145" cy="25061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56311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7D27C-50AD-D9B9-0A5C-A0AC2437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values from a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A5076-FE79-4D77-3D58-89F91C6F2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00" y="1119451"/>
            <a:ext cx="11419468" cy="5247482"/>
          </a:xfrm>
        </p:spPr>
        <p:txBody>
          <a:bodyPr/>
          <a:lstStyle/>
          <a:p>
            <a:r>
              <a:rPr lang="en-US" dirty="0"/>
              <a:t>Our solution: move return value to function argument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universal reference 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&amp;&amp;</a:t>
            </a:r>
            <a:r>
              <a:rPr lang="en-US" dirty="0"/>
              <a:t>) is important!</a:t>
            </a:r>
          </a:p>
          <a:p>
            <a:pPr lvl="1"/>
            <a:r>
              <a:rPr lang="en-US" dirty="0"/>
              <a:t>Allows correct behavior for both POD and AD types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ABCF3D-01EF-FC1A-EB0B-0A0A7729F8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00" t="39965" r="19082" b="45713"/>
          <a:stretch/>
        </p:blipFill>
        <p:spPr>
          <a:xfrm>
            <a:off x="2658019" y="1851379"/>
            <a:ext cx="6875961" cy="231422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91981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2F261-0147-3F92-C31B-FA15743BB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values, again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CBA76-186F-E72B-6324-F73ECDE7D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you </a:t>
            </a:r>
            <a:r>
              <a:rPr lang="en-US" b="1" dirty="0"/>
              <a:t>really</a:t>
            </a:r>
            <a:r>
              <a:rPr lang="en-US" dirty="0"/>
              <a:t> want to return values from a function?</a:t>
            </a:r>
          </a:p>
          <a:p>
            <a:pPr lvl="1"/>
            <a:r>
              <a:rPr lang="en-US" dirty="0"/>
              <a:t>Converting return value to function argument may reduce readability</a:t>
            </a:r>
          </a:p>
          <a:p>
            <a:pPr lvl="1"/>
            <a:r>
              <a:rPr lang="en-US" dirty="0"/>
              <a:t>Can’t “chain” operations together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Solution: Create your own </a:t>
            </a:r>
            <a:r>
              <a:rPr lang="en-US" dirty="0" err="1"/>
              <a:t>Sacado</a:t>
            </a:r>
            <a:r>
              <a:rPr lang="en-US" dirty="0"/>
              <a:t> expression</a:t>
            </a:r>
          </a:p>
          <a:p>
            <a:pPr lvl="1"/>
            <a:r>
              <a:rPr lang="en-US" dirty="0"/>
              <a:t>Explicitly implement derivative terms rather than relying on </a:t>
            </a:r>
            <a:r>
              <a:rPr lang="en-US" dirty="0" err="1"/>
              <a:t>Sacado</a:t>
            </a:r>
            <a:r>
              <a:rPr lang="en-US" dirty="0"/>
              <a:t> to propagate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575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DD3FD-8D3D-F441-E238-C3A20B4C6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smooth math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910558-12EA-E16F-317D-0F8AA50AA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8" y="1055669"/>
            <a:ext cx="11338560" cy="5217115"/>
          </a:xfrm>
        </p:spPr>
        <p:txBody>
          <a:bodyPr/>
          <a:lstStyle/>
          <a:p>
            <a:r>
              <a:rPr lang="en-US" dirty="0"/>
              <a:t>Non-smooth math operations can be replaced with differentiable approximations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As before, return forces memory allocation if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n-US" dirty="0"/>
              <a:t> is an AD type</a:t>
            </a:r>
          </a:p>
          <a:p>
            <a:pPr lvl="1"/>
            <a:r>
              <a:rPr lang="en-US" dirty="0"/>
              <a:t>Ideally, we should be able to use this as: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FF05CD-F93C-9F62-E706-3FCE011B2B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98" t="46019" r="48465" b="52020"/>
          <a:stretch/>
        </p:blipFill>
        <p:spPr>
          <a:xfrm>
            <a:off x="3257929" y="5904225"/>
            <a:ext cx="5676139" cy="51915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903E044-72FC-875B-0FF7-87C003FC05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57" t="38524" r="36572" b="44320"/>
          <a:stretch/>
        </p:blipFill>
        <p:spPr>
          <a:xfrm>
            <a:off x="3616915" y="1950720"/>
            <a:ext cx="4958169" cy="279484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1850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1A85A-BB11-EB45-26F4-37A66E99C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User-defined </a:t>
            </a:r>
            <a:r>
              <a:rPr lang="en-US" dirty="0" err="1"/>
              <a:t>Sacado</a:t>
            </a:r>
            <a:r>
              <a:rPr lang="en-US" dirty="0"/>
              <a:t>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C5E93-D2D8-1CE3-8812-ED3DA8707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8101" y="2178778"/>
            <a:ext cx="6179956" cy="2833489"/>
          </a:xfrm>
        </p:spPr>
        <p:txBody>
          <a:bodyPr/>
          <a:lstStyle/>
          <a:p>
            <a:r>
              <a:rPr lang="en-US" dirty="0"/>
              <a:t>This is not a complete example!</a:t>
            </a:r>
          </a:p>
          <a:p>
            <a:pPr lvl="1"/>
            <a:r>
              <a:rPr lang="en-US" dirty="0"/>
              <a:t>Additional templating and traits specializations required</a:t>
            </a:r>
          </a:p>
          <a:p>
            <a:r>
              <a:rPr lang="en-US" dirty="0"/>
              <a:t>Multi-parameter cases are much more complicated</a:t>
            </a:r>
          </a:p>
          <a:p>
            <a:pPr lvl="1"/>
            <a:r>
              <a:rPr lang="en-US" dirty="0"/>
              <a:t>Mixing AD and POD types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A56C2D-1677-7F55-5DBE-5E4AE98E0A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04" t="18711" r="9118" b="24765"/>
          <a:stretch/>
        </p:blipFill>
        <p:spPr>
          <a:xfrm>
            <a:off x="429768" y="914102"/>
            <a:ext cx="5137234" cy="58221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7595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67E1C-4437-58A5-5F0D-507109AD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parallelism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A4608-A681-BC03-D4BC-BD02FB59F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80" y="1253789"/>
            <a:ext cx="11504166" cy="4819351"/>
          </a:xfrm>
        </p:spPr>
        <p:txBody>
          <a:bodyPr/>
          <a:lstStyle/>
          <a:p>
            <a:r>
              <a:rPr lang="en-US" dirty="0"/>
              <a:t>With </a:t>
            </a:r>
            <a:r>
              <a:rPr lang="en-US" dirty="0" err="1"/>
              <a:t>Kokkos</a:t>
            </a:r>
            <a:r>
              <a:rPr lang="en-US" dirty="0"/>
              <a:t>, </a:t>
            </a:r>
            <a:r>
              <a:rPr lang="en-US" dirty="0" err="1"/>
              <a:t>Sacado</a:t>
            </a:r>
            <a:r>
              <a:rPr lang="en-US" dirty="0"/>
              <a:t> can use derivative dimension for parallelism</a:t>
            </a:r>
          </a:p>
          <a:p>
            <a:pPr lvl="1"/>
            <a:r>
              <a:rPr lang="en-US" dirty="0"/>
              <a:t>Maps to vector unit (CUDA warp)</a:t>
            </a:r>
          </a:p>
          <a:p>
            <a:pPr lvl="1"/>
            <a:r>
              <a:rPr lang="en-US" dirty="0"/>
              <a:t>Automatically embedded in AD operations</a:t>
            </a:r>
          </a:p>
          <a:p>
            <a:r>
              <a:rPr lang="en-US" dirty="0"/>
              <a:t>Panzer hierarchical parallelism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Kokkos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TeamPolicy</a:t>
            </a:r>
            <a:r>
              <a:rPr lang="en-US" dirty="0"/>
              <a:t>) reserves vector unit for </a:t>
            </a:r>
            <a:r>
              <a:rPr lang="en-US" dirty="0" err="1"/>
              <a:t>Sacado</a:t>
            </a:r>
            <a:r>
              <a:rPr lang="en-US" dirty="0"/>
              <a:t> derivative dimension</a:t>
            </a:r>
          </a:p>
          <a:p>
            <a:pPr lvl="1"/>
            <a:r>
              <a:rPr lang="en-US" dirty="0" err="1"/>
              <a:t>Sacado</a:t>
            </a:r>
            <a:r>
              <a:rPr lang="en-US" dirty="0"/>
              <a:t> parallelism not enabled by default!</a:t>
            </a:r>
          </a:p>
          <a:p>
            <a:pPr lvl="1"/>
            <a:r>
              <a:rPr lang="en-US" dirty="0"/>
              <a:t>Need configure option “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Sacado_ENABLE_HIERARCHICAL_DFAD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=ON</a:t>
            </a:r>
            <a:r>
              <a:rPr lang="en-US" dirty="0">
                <a:latin typeface="+mn-lt"/>
                <a:cs typeface="Courier New" panose="02070309020205020404" pitchFamily="49" charset="0"/>
              </a:rPr>
              <a:t>”</a:t>
            </a:r>
          </a:p>
          <a:p>
            <a:r>
              <a:rPr lang="en-US" dirty="0">
                <a:latin typeface="+mn-lt"/>
                <a:cs typeface="Courier New" panose="02070309020205020404" pitchFamily="49" charset="0"/>
              </a:rPr>
              <a:t>Only single thread per warp was active in hierarchical kernels</a:t>
            </a:r>
          </a:p>
          <a:p>
            <a:pPr lvl="1"/>
            <a:r>
              <a:rPr lang="en-US" dirty="0">
                <a:latin typeface="+mn-lt"/>
                <a:cs typeface="Courier New" panose="02070309020205020404" pitchFamily="49" charset="0"/>
              </a:rPr>
              <a:t>Not caught initially due to other performance issues</a:t>
            </a:r>
          </a:p>
        </p:txBody>
      </p:sp>
    </p:spTree>
    <p:extLst>
      <p:ext uri="{BB962C8B-B14F-4D97-AF65-F5344CB8AC3E}">
        <p14:creationId xmlns:p14="http://schemas.microsoft.com/office/powerpoint/2010/main" val="944178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3A3D0-72E8-EE82-05D9-10AE1FC41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73776-45AB-53B5-28BE-66C9DD91C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and code summary</a:t>
            </a:r>
          </a:p>
          <a:p>
            <a:r>
              <a:rPr lang="en-US" dirty="0"/>
              <a:t>Optimizing GPU Jacobian construction</a:t>
            </a:r>
          </a:p>
          <a:p>
            <a:r>
              <a:rPr lang="en-US" dirty="0"/>
              <a:t>Linear solvers and preconditioning</a:t>
            </a:r>
          </a:p>
          <a:p>
            <a:r>
              <a:rPr lang="en-US" dirty="0"/>
              <a:t>Conclusions and </a:t>
            </a:r>
            <a:r>
              <a:rPr lang="en-US" dirty="0" err="1"/>
              <a:t>wishlist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9372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15644-E26C-446B-9778-FE03A3CCC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4F6CE-D4F9-04DD-A3AD-1C95A8129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8" y="884709"/>
            <a:ext cx="11419468" cy="597871"/>
          </a:xfrm>
        </p:spPr>
        <p:txBody>
          <a:bodyPr/>
          <a:lstStyle/>
          <a:p>
            <a:r>
              <a:rPr lang="en-US" sz="2400" dirty="0"/>
              <a:t>Optimizations in Jacobian construction have made significant difference on GPU</a:t>
            </a:r>
          </a:p>
          <a:p>
            <a:pPr lvl="1"/>
            <a:r>
              <a:rPr lang="en-US" sz="2000" dirty="0"/>
              <a:t>Gas properties kernel is 400x faster on GPU, 1.15x faster on CPU</a:t>
            </a:r>
          </a:p>
          <a:p>
            <a:pPr lvl="1"/>
            <a:r>
              <a:rPr lang="en-US" sz="2000" dirty="0"/>
              <a:t>Scatter operation in </a:t>
            </a:r>
            <a:r>
              <a:rPr lang="en-US" sz="2000" dirty="0" err="1"/>
              <a:t>Tpetra</a:t>
            </a:r>
            <a:r>
              <a:rPr lang="en-US" sz="2000" dirty="0"/>
              <a:t>::</a:t>
            </a:r>
            <a:r>
              <a:rPr lang="en-US" sz="2000" dirty="0" err="1"/>
              <a:t>CrsMatrix</a:t>
            </a:r>
            <a:r>
              <a:rPr lang="en-US" sz="2000" dirty="0"/>
              <a:t> has become bottleneck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0C1F52-EA28-E2EF-524B-3876FEC4C5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31236" y="2935484"/>
            <a:ext cx="4350594" cy="355262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04B31D2-CDBE-B8E3-B678-5AB26A5AE5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10172" y="2935484"/>
            <a:ext cx="4350595" cy="355262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29EE208-6C23-5444-34E7-7CA7FB5D85C6}"/>
              </a:ext>
            </a:extLst>
          </p:cNvPr>
          <p:cNvSpPr txBox="1"/>
          <p:nvPr/>
        </p:nvSpPr>
        <p:spPr>
          <a:xfrm>
            <a:off x="1942278" y="2651164"/>
            <a:ext cx="35433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latin typeface="+mn-lt"/>
              </a:rPr>
              <a:t>Original timing breakdown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B087C2-DEAF-AC2D-A599-6EF084B126D3}"/>
              </a:ext>
            </a:extLst>
          </p:cNvPr>
          <p:cNvSpPr txBox="1"/>
          <p:nvPr/>
        </p:nvSpPr>
        <p:spPr>
          <a:xfrm>
            <a:off x="7603476" y="2634618"/>
            <a:ext cx="354330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latin typeface="+mn-lt"/>
              </a:rPr>
              <a:t>Updated timing breakdown</a:t>
            </a:r>
          </a:p>
        </p:txBody>
      </p:sp>
    </p:spTree>
    <p:extLst>
      <p:ext uri="{BB962C8B-B14F-4D97-AF65-F5344CB8AC3E}">
        <p14:creationId xmlns:p14="http://schemas.microsoft.com/office/powerpoint/2010/main" val="19926192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D1B9F-6873-25F0-8AD3-648FAD036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Solver hierarchy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7D2BE-9F3D-EB9C-C45F-0CE5196E1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00" y="1311338"/>
            <a:ext cx="11419468" cy="4040923"/>
          </a:xfrm>
        </p:spPr>
        <p:txBody>
          <a:bodyPr/>
          <a:lstStyle/>
          <a:p>
            <a:r>
              <a:rPr lang="en-US" dirty="0"/>
              <a:t>Newton’s method used as nonlinear solve</a:t>
            </a:r>
          </a:p>
          <a:p>
            <a:pPr lvl="1"/>
            <a:r>
              <a:rPr lang="en-US" dirty="0"/>
              <a:t>One or more nonlinear solves per time step</a:t>
            </a:r>
          </a:p>
          <a:p>
            <a:pPr lvl="1"/>
            <a:r>
              <a:rPr lang="en-US" dirty="0"/>
              <a:t>Typically 3-5 nonlinear iterations per nonlinear solve</a:t>
            </a:r>
          </a:p>
          <a:p>
            <a:pPr lvl="1"/>
            <a:r>
              <a:rPr lang="en-US" dirty="0"/>
              <a:t>One linear solve per nonlinear iteration</a:t>
            </a:r>
          </a:p>
          <a:p>
            <a:pPr lvl="1"/>
            <a:r>
              <a:rPr lang="en-US" dirty="0"/>
              <a:t>Anderson acceleration is also viable option through </a:t>
            </a:r>
            <a:r>
              <a:rPr lang="en-US" dirty="0" err="1"/>
              <a:t>Trilinos</a:t>
            </a:r>
            <a:r>
              <a:rPr lang="en-US" dirty="0"/>
              <a:t> NOX interface, but not yet evaluated</a:t>
            </a:r>
          </a:p>
          <a:p>
            <a:pPr lvl="1"/>
            <a:endParaRPr lang="en-US" dirty="0"/>
          </a:p>
          <a:p>
            <a:r>
              <a:rPr lang="en-US" dirty="0"/>
              <a:t>GMRES used almost exclusively as linear solver</a:t>
            </a:r>
          </a:p>
          <a:p>
            <a:pPr lvl="1"/>
            <a:r>
              <a:rPr lang="en-US" dirty="0" err="1"/>
              <a:t>Unpreconditioned</a:t>
            </a:r>
            <a:r>
              <a:rPr lang="en-US" dirty="0"/>
              <a:t> GMRES fails even for trivial problems</a:t>
            </a:r>
          </a:p>
          <a:p>
            <a:pPr lvl="1"/>
            <a:r>
              <a:rPr lang="en-US" dirty="0"/>
              <a:t>Restarting is very ineffective – large subspace size potentially needed</a:t>
            </a:r>
          </a:p>
        </p:txBody>
      </p:sp>
    </p:spTree>
    <p:extLst>
      <p:ext uri="{BB962C8B-B14F-4D97-AF65-F5344CB8AC3E}">
        <p14:creationId xmlns:p14="http://schemas.microsoft.com/office/powerpoint/2010/main" val="13472602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EC39F-DDDE-1221-2DF5-F77C00239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Preconditioner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EE3BB-8967-7F0C-344C-1FEDD2EB6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8" y="1369149"/>
            <a:ext cx="11419468" cy="4882360"/>
          </a:xfrm>
        </p:spPr>
        <p:txBody>
          <a:bodyPr/>
          <a:lstStyle/>
          <a:p>
            <a:r>
              <a:rPr lang="en-US" dirty="0"/>
              <a:t>Availability of Jacobian matrix has led to focus on algebraic preconditioners</a:t>
            </a:r>
          </a:p>
          <a:p>
            <a:pPr lvl="1"/>
            <a:r>
              <a:rPr lang="en-US" dirty="0"/>
              <a:t>Physics-based preconditioning is an area for future consideration</a:t>
            </a:r>
          </a:p>
          <a:p>
            <a:r>
              <a:rPr lang="en-US" dirty="0"/>
              <a:t>Algebraic multigrid approaches fail for all but simplest cases</a:t>
            </a:r>
          </a:p>
          <a:p>
            <a:pPr lvl="1"/>
            <a:r>
              <a:rPr lang="en-US" dirty="0"/>
              <a:t>ML, </a:t>
            </a:r>
            <a:r>
              <a:rPr lang="en-US" dirty="0" err="1"/>
              <a:t>MueLu</a:t>
            </a:r>
            <a:r>
              <a:rPr lang="en-US" dirty="0"/>
              <a:t>, </a:t>
            </a:r>
            <a:r>
              <a:rPr lang="en-US" dirty="0" err="1"/>
              <a:t>BoomerAMG</a:t>
            </a:r>
            <a:r>
              <a:rPr lang="en-US" dirty="0"/>
              <a:t>, and AMGCL have all been evaluated</a:t>
            </a:r>
          </a:p>
          <a:p>
            <a:r>
              <a:rPr lang="en-US" dirty="0"/>
              <a:t>Additive Schwarz style preconditioners have shown significant promise</a:t>
            </a:r>
          </a:p>
          <a:p>
            <a:pPr lvl="1"/>
            <a:r>
              <a:rPr lang="en-US" dirty="0"/>
              <a:t>Small inter-block overlap improves robustness and parallel scalability</a:t>
            </a:r>
          </a:p>
          <a:p>
            <a:pPr lvl="1"/>
            <a:r>
              <a:rPr lang="en-US" dirty="0"/>
              <a:t>Both incomplete factorizations and sparse direct solvers have potential for local block solves</a:t>
            </a:r>
          </a:p>
        </p:txBody>
      </p:sp>
    </p:spTree>
    <p:extLst>
      <p:ext uri="{BB962C8B-B14F-4D97-AF65-F5344CB8AC3E}">
        <p14:creationId xmlns:p14="http://schemas.microsoft.com/office/powerpoint/2010/main" val="547523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298A2-FDA6-406E-6B6A-A8B45C6D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Solver performance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C2BE638-F047-C815-A2D4-339A82DDF8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56789"/>
            <a:ext cx="5181600" cy="3889009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60CC50-C0CC-0AF2-E935-3CFB33B6E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4123" y="2056788"/>
            <a:ext cx="5181599" cy="3889009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AF22A8F-0B4A-5DFD-71DC-5FD096D71AE1}"/>
              </a:ext>
            </a:extLst>
          </p:cNvPr>
          <p:cNvSpPr txBox="1">
            <a:spLocks/>
          </p:cNvSpPr>
          <p:nvPr/>
        </p:nvSpPr>
        <p:spPr>
          <a:xfrm>
            <a:off x="848568" y="990191"/>
            <a:ext cx="10162032" cy="16673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MPI only (1 thread per rank), 2x 64-core AMD CPUs</a:t>
            </a:r>
          </a:p>
          <a:p>
            <a:r>
              <a:rPr lang="en-US"/>
              <a:t>Global matrix size: 120k spatial elements, 600k DOFs</a:t>
            </a:r>
          </a:p>
        </p:txBody>
      </p:sp>
    </p:spTree>
    <p:extLst>
      <p:ext uri="{BB962C8B-B14F-4D97-AF65-F5344CB8AC3E}">
        <p14:creationId xmlns:p14="http://schemas.microsoft.com/office/powerpoint/2010/main" val="28657092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015EF-08FA-B39D-C1F0-ED683109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local block solvers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183CC-939C-5F03-5954-F27742B15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085" y="1091977"/>
            <a:ext cx="11419468" cy="5093670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 err="1"/>
              <a:t>CuSOLVER</a:t>
            </a:r>
            <a:endParaRPr lang="en-US" sz="1800" dirty="0"/>
          </a:p>
          <a:p>
            <a:pPr lvl="1"/>
            <a:r>
              <a:rPr lang="en-US" sz="1600" dirty="0"/>
              <a:t>Nvidia GPUs only</a:t>
            </a:r>
          </a:p>
          <a:p>
            <a:pPr lvl="1"/>
            <a:r>
              <a:rPr lang="en-US" sz="1600" dirty="0"/>
              <a:t>GPU-based QR factorization</a:t>
            </a:r>
          </a:p>
          <a:p>
            <a:pPr lvl="1"/>
            <a:r>
              <a:rPr lang="en-US" sz="1600" dirty="0"/>
              <a:t>RF solver requires one-time host factorization with on-GPU refactorization</a:t>
            </a:r>
          </a:p>
          <a:p>
            <a:pPr lvl="1"/>
            <a:r>
              <a:rPr lang="en-US" sz="1600" dirty="0"/>
              <a:t>Undocumented GLU solver provides optimized alternative to RF</a:t>
            </a:r>
          </a:p>
          <a:p>
            <a:pPr lvl="2"/>
            <a:r>
              <a:rPr lang="en-US" sz="1200" dirty="0"/>
              <a:t>Also requires initial host factorization</a:t>
            </a:r>
          </a:p>
          <a:p>
            <a:r>
              <a:rPr lang="en-US" sz="1800" dirty="0" err="1"/>
              <a:t>SuperLU-Dist</a:t>
            </a:r>
            <a:endParaRPr lang="en-US" sz="1800" dirty="0"/>
          </a:p>
          <a:p>
            <a:pPr lvl="1"/>
            <a:r>
              <a:rPr lang="en-US" sz="1600" dirty="0"/>
              <a:t>GPU kernel under active development</a:t>
            </a:r>
          </a:p>
          <a:p>
            <a:pPr lvl="1"/>
            <a:r>
              <a:rPr lang="en-US" sz="1600" dirty="0"/>
              <a:t>Provides distributed-memory parallel sparse direct solves</a:t>
            </a:r>
          </a:p>
          <a:p>
            <a:r>
              <a:rPr lang="en-US" sz="1800" dirty="0" err="1"/>
              <a:t>Trilinos</a:t>
            </a:r>
            <a:r>
              <a:rPr lang="en-US" sz="1800" dirty="0"/>
              <a:t> </a:t>
            </a:r>
            <a:r>
              <a:rPr lang="en-US" sz="1800" dirty="0" err="1"/>
              <a:t>Tacho</a:t>
            </a:r>
            <a:endParaRPr lang="en-US" sz="1800" dirty="0"/>
          </a:p>
          <a:p>
            <a:pPr lvl="1"/>
            <a:r>
              <a:rPr lang="en-US" sz="1600" dirty="0"/>
              <a:t>Recent introduction</a:t>
            </a:r>
          </a:p>
          <a:p>
            <a:pPr lvl="1"/>
            <a:r>
              <a:rPr lang="en-US" sz="1600" dirty="0"/>
              <a:t>Implemented using </a:t>
            </a:r>
            <a:r>
              <a:rPr lang="en-US" sz="1600" dirty="0" err="1"/>
              <a:t>Kokkos</a:t>
            </a:r>
            <a:endParaRPr lang="en-US" sz="1600" dirty="0"/>
          </a:p>
          <a:p>
            <a:r>
              <a:rPr lang="en-US" sz="1800" dirty="0" err="1">
                <a:solidFill>
                  <a:srgbClr val="FF0000"/>
                </a:solidFill>
              </a:rPr>
              <a:t>Pardiso</a:t>
            </a:r>
            <a:endParaRPr lang="en-US" sz="1800" dirty="0">
              <a:solidFill>
                <a:srgbClr val="FF0000"/>
              </a:solidFill>
            </a:endParaRPr>
          </a:p>
          <a:p>
            <a:pPr lvl="1"/>
            <a:r>
              <a:rPr lang="en-US" sz="1600" dirty="0">
                <a:solidFill>
                  <a:srgbClr val="FF0000"/>
                </a:solidFill>
              </a:rPr>
              <a:t>Non-free distribution</a:t>
            </a:r>
          </a:p>
          <a:p>
            <a:r>
              <a:rPr lang="en-US" sz="1800" dirty="0">
                <a:solidFill>
                  <a:srgbClr val="FF0000"/>
                </a:solidFill>
              </a:rPr>
              <a:t>Ginkgo</a:t>
            </a:r>
          </a:p>
          <a:p>
            <a:pPr lvl="1"/>
            <a:r>
              <a:rPr lang="en-US" sz="1200" dirty="0">
                <a:solidFill>
                  <a:srgbClr val="FF0000"/>
                </a:solidFill>
              </a:rPr>
              <a:t>Only ILU factorizations?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B369A-3829-3957-BF85-875BE7EB6129}"/>
              </a:ext>
            </a:extLst>
          </p:cNvPr>
          <p:cNvSpPr txBox="1"/>
          <p:nvPr/>
        </p:nvSpPr>
        <p:spPr>
          <a:xfrm>
            <a:off x="5076496" y="6185647"/>
            <a:ext cx="203900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Not yet evaluated</a:t>
            </a:r>
          </a:p>
        </p:txBody>
      </p:sp>
    </p:spTree>
    <p:extLst>
      <p:ext uri="{BB962C8B-B14F-4D97-AF65-F5344CB8AC3E}">
        <p14:creationId xmlns:p14="http://schemas.microsoft.com/office/powerpoint/2010/main" val="8894461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91E86-1AD1-ECCE-8D0C-BAC44789B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Sparse direct solver GPU (V100)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7A69E-A83D-631B-D8DD-9C60B2F865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1581" y="4692929"/>
            <a:ext cx="9465842" cy="1466735"/>
          </a:xfrm>
        </p:spPr>
        <p:txBody>
          <a:bodyPr/>
          <a:lstStyle/>
          <a:p>
            <a:r>
              <a:rPr lang="en-US" sz="2400" dirty="0" err="1"/>
              <a:t>cuSOLVER</a:t>
            </a:r>
            <a:r>
              <a:rPr lang="en-US" sz="2400" dirty="0"/>
              <a:t> GLU provides best factorization performance</a:t>
            </a:r>
          </a:p>
          <a:p>
            <a:pPr lvl="1"/>
            <a:r>
              <a:rPr lang="en-US" sz="2000" dirty="0"/>
              <a:t>One-time CPU setup expected to be amortized across multiple solves</a:t>
            </a:r>
          </a:p>
          <a:p>
            <a:r>
              <a:rPr lang="en-US" sz="2400" dirty="0" err="1"/>
              <a:t>Trilinos</a:t>
            </a:r>
            <a:r>
              <a:rPr lang="en-US" sz="2400" dirty="0"/>
              <a:t> </a:t>
            </a:r>
            <a:r>
              <a:rPr lang="en-US" sz="2400" dirty="0" err="1"/>
              <a:t>Tacho</a:t>
            </a:r>
            <a:r>
              <a:rPr lang="en-US" sz="2400" dirty="0"/>
              <a:t> solver has best triangular solve performance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4CDA64-DE50-232A-F5F7-EC6E2B447E94}"/>
              </a:ext>
            </a:extLst>
          </p:cNvPr>
          <p:cNvSpPr txBox="1"/>
          <p:nvPr/>
        </p:nvSpPr>
        <p:spPr>
          <a:xfrm>
            <a:off x="2439686" y="1125082"/>
            <a:ext cx="301105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latin typeface="+mn-lt"/>
              </a:rPr>
              <a:t>Factorization time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8C40197E-785A-7F4B-D6A2-24AFEC503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9637" y="1389914"/>
            <a:ext cx="4525527" cy="2987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4A153241-8425-A7F5-D459-EC8A2E29BD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522" y="1389914"/>
            <a:ext cx="4525528" cy="2987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2BFFC3-4987-F078-E719-EE33AC3D6D47}"/>
              </a:ext>
            </a:extLst>
          </p:cNvPr>
          <p:cNvSpPr txBox="1"/>
          <p:nvPr/>
        </p:nvSpPr>
        <p:spPr>
          <a:xfrm>
            <a:off x="7598195" y="1131371"/>
            <a:ext cx="301105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latin typeface="+mn-lt"/>
              </a:rPr>
              <a:t>Solve time</a:t>
            </a:r>
          </a:p>
        </p:txBody>
      </p:sp>
    </p:spTree>
    <p:extLst>
      <p:ext uri="{BB962C8B-B14F-4D97-AF65-F5344CB8AC3E}">
        <p14:creationId xmlns:p14="http://schemas.microsoft.com/office/powerpoint/2010/main" val="31720764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796F0C-FE4C-0083-C7A5-AE208B8B6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Preconditioner reuse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15898F-6DA8-556A-B76C-7E7DA05EA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7" y="1043258"/>
            <a:ext cx="11567161" cy="2752344"/>
          </a:xfrm>
        </p:spPr>
        <p:txBody>
          <a:bodyPr/>
          <a:lstStyle/>
          <a:p>
            <a:r>
              <a:rPr lang="en-US" sz="2000" dirty="0"/>
              <a:t>Jacobian matrix frequently changes slowly for many problems</a:t>
            </a:r>
          </a:p>
          <a:p>
            <a:pPr lvl="1"/>
            <a:r>
              <a:rPr lang="en-US" sz="1800" dirty="0"/>
              <a:t>Repeating factorization for preconditioner every Newton iteration, every time step is overkill</a:t>
            </a:r>
            <a:endParaRPr lang="en-US" sz="2000" dirty="0"/>
          </a:p>
          <a:p>
            <a:r>
              <a:rPr lang="en-US" sz="2000" dirty="0"/>
              <a:t>Selecting factorization frequency not available with </a:t>
            </a:r>
            <a:r>
              <a:rPr lang="en-US" sz="2000" dirty="0" err="1"/>
              <a:t>Trilinos</a:t>
            </a:r>
            <a:r>
              <a:rPr lang="en-US" sz="2000" dirty="0"/>
              <a:t> preconditioners</a:t>
            </a:r>
          </a:p>
          <a:p>
            <a:r>
              <a:rPr lang="en-US" sz="2000" dirty="0"/>
              <a:t>Reducing to one factorization per time step has no impact on solver convergence!</a:t>
            </a:r>
          </a:p>
          <a:p>
            <a:r>
              <a:rPr lang="en-US" sz="2000" dirty="0"/>
              <a:t>Actual behavior expected to be highly problem dependent</a:t>
            </a:r>
          </a:p>
          <a:p>
            <a:pPr lvl="1"/>
            <a:r>
              <a:rPr lang="en-US" sz="1800" dirty="0"/>
              <a:t>Automatically determine when to refactor?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27A7AE-7BDB-0C77-CA70-319BBD904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81" y="4109386"/>
            <a:ext cx="9599038" cy="189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7739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8D1D7-59CC-A42F-13D1-E24DB5B22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7FFE1-2492-B42C-0711-49AE5CB84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7" y="1123179"/>
            <a:ext cx="11430000" cy="461164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AD-generated Jacobians are extremely powerful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No need to compute terms by hand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Require careful attention to achieve performance on GPUs</a:t>
            </a:r>
          </a:p>
          <a:p>
            <a:pPr>
              <a:lnSpc>
                <a:spcPct val="100000"/>
              </a:lnSpc>
            </a:pPr>
            <a:r>
              <a:rPr lang="en-US" dirty="0"/>
              <a:t>Continued evaluation of GPU sparse direct solvers</a:t>
            </a:r>
          </a:p>
          <a:p>
            <a:pPr>
              <a:lnSpc>
                <a:spcPct val="100000"/>
              </a:lnSpc>
            </a:pPr>
            <a:r>
              <a:rPr lang="en-US" dirty="0"/>
              <a:t>Develop options for AMD/Intel GPUs</a:t>
            </a:r>
          </a:p>
          <a:p>
            <a:pPr lvl="1">
              <a:lnSpc>
                <a:spcPct val="100000"/>
              </a:lnSpc>
            </a:pPr>
            <a:r>
              <a:rPr lang="en-US" dirty="0" err="1"/>
              <a:t>SuperLU</a:t>
            </a:r>
            <a:r>
              <a:rPr lang="en-US" dirty="0"/>
              <a:t>, </a:t>
            </a:r>
            <a:r>
              <a:rPr lang="en-US" dirty="0" err="1"/>
              <a:t>Tacho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Reevaluate ILU-based approaches (</a:t>
            </a:r>
            <a:r>
              <a:rPr lang="en-US" dirty="0" err="1"/>
              <a:t>FastILU</a:t>
            </a:r>
            <a:r>
              <a:rPr lang="en-US" dirty="0"/>
              <a:t>?)</a:t>
            </a:r>
          </a:p>
          <a:p>
            <a:pPr>
              <a:lnSpc>
                <a:spcPct val="100000"/>
              </a:lnSpc>
            </a:pPr>
            <a:r>
              <a:rPr lang="en-US" dirty="0"/>
              <a:t>Physics-based preconditioning?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 of low-order approaches leads to less work per domain – may be inefficient on GPUs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5850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38533-CDDD-39AB-3754-44C7CAD11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Wishlist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A5549-6C64-D9A8-4195-E23FE5421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Optimizations for matrix scatter operations in </a:t>
            </a:r>
            <a:r>
              <a:rPr lang="en-US" dirty="0" err="1">
                <a:cs typeface="Calibri"/>
              </a:rPr>
              <a:t>Tpetra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Support for customizable preconditioner reuse</a:t>
            </a:r>
          </a:p>
          <a:p>
            <a:r>
              <a:rPr lang="en-US" dirty="0">
                <a:cs typeface="Calibri"/>
              </a:rPr>
              <a:t>More GPU-capable preconditioners</a:t>
            </a:r>
          </a:p>
          <a:p>
            <a:pPr lvl="1"/>
            <a:r>
              <a:rPr lang="en-US" dirty="0">
                <a:cs typeface="Calibri"/>
              </a:rPr>
              <a:t>When AMG doesn't work, there aren't many alternatives...</a:t>
            </a:r>
          </a:p>
          <a:p>
            <a:pPr lvl="1"/>
            <a:r>
              <a:rPr lang="en-US" dirty="0">
                <a:cs typeface="Calibri"/>
              </a:rPr>
              <a:t>AMD path is unclear (</a:t>
            </a:r>
            <a:r>
              <a:rPr lang="en-US" dirty="0" err="1">
                <a:cs typeface="Calibri"/>
              </a:rPr>
              <a:t>SuperLU</a:t>
            </a:r>
            <a:r>
              <a:rPr lang="en-US" dirty="0">
                <a:cs typeface="Calibri"/>
              </a:rPr>
              <a:t>?)</a:t>
            </a:r>
          </a:p>
          <a:p>
            <a:pPr lvl="1"/>
            <a:r>
              <a:rPr lang="en-US" dirty="0">
                <a:cs typeface="Calibri"/>
              </a:rPr>
              <a:t>Is </a:t>
            </a:r>
            <a:r>
              <a:rPr lang="en-US" dirty="0" err="1">
                <a:cs typeface="Calibri"/>
              </a:rPr>
              <a:t>Tacho</a:t>
            </a:r>
            <a:r>
              <a:rPr lang="en-US" dirty="0">
                <a:cs typeface="Calibri"/>
              </a:rPr>
              <a:t> the answer?</a:t>
            </a:r>
            <a:endParaRPr lang="en-US" dirty="0"/>
          </a:p>
          <a:p>
            <a:pPr lvl="1"/>
            <a:r>
              <a:rPr lang="en-US" dirty="0">
                <a:cs typeface="Calibri"/>
              </a:rPr>
              <a:t>Refactor-based sparse direct solvers?</a:t>
            </a:r>
          </a:p>
          <a:p>
            <a:r>
              <a:rPr lang="en-US" dirty="0">
                <a:cs typeface="Calibri"/>
              </a:rPr>
              <a:t>Removing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nvcc_wrapper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6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8D354-0DD7-4CD0-8A54-16523F5E8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FC209-EF85-43C3-2E53-AF2A98A45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53" y="1186890"/>
            <a:ext cx="10175720" cy="4904628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2D/3D time-dependent, unstructured mesh compressible Navier-Stokes</a:t>
            </a:r>
          </a:p>
          <a:p>
            <a:pPr lvl="1"/>
            <a:r>
              <a:rPr lang="en-US" sz="1800" dirty="0"/>
              <a:t>Cartesian and RZ coordinate systems</a:t>
            </a:r>
          </a:p>
          <a:p>
            <a:r>
              <a:rPr lang="en-US" sz="2400" dirty="0"/>
              <a:t>Continuous finite element</a:t>
            </a:r>
          </a:p>
          <a:p>
            <a:pPr lvl="1"/>
            <a:r>
              <a:rPr lang="en-US" sz="1800" dirty="0"/>
              <a:t>SUPG and entropy viscosity stabilization</a:t>
            </a:r>
          </a:p>
          <a:p>
            <a:r>
              <a:rPr lang="en-US" sz="2400" dirty="0"/>
              <a:t>Multithreaded CPU and GPU (Nvidia and AMD) are all important</a:t>
            </a:r>
          </a:p>
          <a:p>
            <a:r>
              <a:rPr lang="en-US" sz="2400" dirty="0"/>
              <a:t>Heavily built on </a:t>
            </a:r>
            <a:r>
              <a:rPr lang="en-US" sz="2400" dirty="0" err="1"/>
              <a:t>Trilinos</a:t>
            </a:r>
            <a:r>
              <a:rPr lang="en-US" sz="2400" dirty="0"/>
              <a:t> framework</a:t>
            </a:r>
          </a:p>
          <a:p>
            <a:pPr lvl="1"/>
            <a:r>
              <a:rPr lang="en-US" sz="1800" dirty="0"/>
              <a:t>Panzer/Phalanx packages for finite element construction</a:t>
            </a:r>
          </a:p>
          <a:p>
            <a:pPr lvl="1"/>
            <a:r>
              <a:rPr lang="en-US" sz="1800" dirty="0"/>
              <a:t>Tempus for time integration</a:t>
            </a:r>
          </a:p>
          <a:p>
            <a:pPr lvl="1"/>
            <a:r>
              <a:rPr lang="en-US" sz="1800" dirty="0"/>
              <a:t>NOX for nonlinear solvers</a:t>
            </a:r>
          </a:p>
          <a:p>
            <a:pPr lvl="1"/>
            <a:r>
              <a:rPr lang="en-US" sz="1800" dirty="0" err="1"/>
              <a:t>Epetra</a:t>
            </a:r>
            <a:r>
              <a:rPr lang="en-US" sz="1800" dirty="0"/>
              <a:t>/</a:t>
            </a:r>
            <a:r>
              <a:rPr lang="en-US" sz="1800" dirty="0" err="1"/>
              <a:t>Tpetra</a:t>
            </a:r>
            <a:r>
              <a:rPr lang="en-US" sz="1800" dirty="0"/>
              <a:t> for parallel linear algebra </a:t>
            </a:r>
          </a:p>
          <a:p>
            <a:pPr lvl="1"/>
            <a:r>
              <a:rPr lang="en-US" sz="1800" dirty="0" err="1"/>
              <a:t>Stratimikos</a:t>
            </a:r>
            <a:r>
              <a:rPr lang="en-US" sz="1800" dirty="0"/>
              <a:t> for linear solver construction (many packages underneath)</a:t>
            </a:r>
          </a:p>
          <a:p>
            <a:pPr lvl="1"/>
            <a:r>
              <a:rPr lang="en-US" sz="1800" dirty="0" err="1"/>
              <a:t>Sacado</a:t>
            </a:r>
            <a:r>
              <a:rPr lang="en-US" sz="1800" dirty="0"/>
              <a:t> for automatic differentiation</a:t>
            </a:r>
          </a:p>
          <a:p>
            <a:pPr lvl="1"/>
            <a:r>
              <a:rPr lang="en-US" sz="1800" dirty="0" err="1"/>
              <a:t>Kokkos</a:t>
            </a:r>
            <a:r>
              <a:rPr lang="en-US" sz="1800" dirty="0"/>
              <a:t> for performance portability</a:t>
            </a:r>
          </a:p>
        </p:txBody>
      </p:sp>
    </p:spTree>
    <p:extLst>
      <p:ext uri="{BB962C8B-B14F-4D97-AF65-F5344CB8AC3E}">
        <p14:creationId xmlns:p14="http://schemas.microsoft.com/office/powerpoint/2010/main" val="2279920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6CC58-9816-4524-3E5D-02A747D3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around cylinder in tunnel</a:t>
            </a:r>
          </a:p>
        </p:txBody>
      </p:sp>
      <p:pic>
        <p:nvPicPr>
          <p:cNvPr id="3" name="circle-tunnel-500k-SSPDIRK33-t15.mp4">
            <a:hlinkClick r:id="" action="ppaction://media"/>
            <a:extLst>
              <a:ext uri="{FF2B5EF4-FFF2-40B4-BE49-F238E27FC236}">
                <a16:creationId xmlns:a16="http://schemas.microsoft.com/office/drawing/2014/main" id="{9D753A55-197A-94B4-6149-5BC360BFC2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4717" y="905757"/>
            <a:ext cx="11029361" cy="551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547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A96EA-A941-4987-EE59-9C9FDB5AA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Jacobian matrix 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33F4A-2E69-B7DE-D596-487AD93D3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8" y="1334023"/>
            <a:ext cx="11419468" cy="4040923"/>
          </a:xfrm>
        </p:spPr>
        <p:txBody>
          <a:bodyPr/>
          <a:lstStyle/>
          <a:p>
            <a:r>
              <a:rPr lang="en-US" dirty="0"/>
              <a:t>Automatic differentiation allows analytic Jacobians to be computed for use with Newton’s method</a:t>
            </a:r>
          </a:p>
          <a:p>
            <a:pPr lvl="1"/>
            <a:r>
              <a:rPr lang="en-US" dirty="0"/>
              <a:t>No hand derivation</a:t>
            </a:r>
          </a:p>
          <a:p>
            <a:pPr lvl="1"/>
            <a:r>
              <a:rPr lang="en-US" dirty="0"/>
              <a:t>No finite difference approximations</a:t>
            </a:r>
          </a:p>
          <a:p>
            <a:pPr lvl="1"/>
            <a:r>
              <a:rPr lang="en-US" dirty="0"/>
              <a:t>Only requires function (residual) evaluation</a:t>
            </a:r>
          </a:p>
          <a:p>
            <a:pPr lvl="1"/>
            <a:endParaRPr lang="en-US" dirty="0"/>
          </a:p>
          <a:p>
            <a:r>
              <a:rPr lang="en-US" dirty="0" err="1"/>
              <a:t>Sacado</a:t>
            </a:r>
            <a:r>
              <a:rPr lang="en-US" dirty="0"/>
              <a:t> package provides AD types</a:t>
            </a:r>
          </a:p>
          <a:p>
            <a:pPr lvl="1"/>
            <a:r>
              <a:rPr lang="en-US" dirty="0"/>
              <a:t>C++ templates allow single function implementation for either standard floating point or AD types</a:t>
            </a:r>
          </a:p>
          <a:p>
            <a:pPr lvl="1"/>
            <a:r>
              <a:rPr lang="en-US" dirty="0" err="1"/>
              <a:t>Kokkos</a:t>
            </a:r>
            <a:r>
              <a:rPr lang="en-US" dirty="0"/>
              <a:t> support allows AD operations to be performed on GPUs</a:t>
            </a:r>
          </a:p>
        </p:txBody>
      </p:sp>
    </p:spTree>
    <p:extLst>
      <p:ext uri="{BB962C8B-B14F-4D97-AF65-F5344CB8AC3E}">
        <p14:creationId xmlns:p14="http://schemas.microsoft.com/office/powerpoint/2010/main" val="2275519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344E7-01B8-8396-E1A0-4BA86CB88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 Jacobian on GPUs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25722-C665-633A-DC95-7464B314A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00" y="1144086"/>
            <a:ext cx="11419468" cy="4040923"/>
          </a:xfrm>
        </p:spPr>
        <p:txBody>
          <a:bodyPr/>
          <a:lstStyle/>
          <a:p>
            <a:r>
              <a:rPr lang="en-US" dirty="0"/>
              <a:t>Initial CUDA port showed huge bottleneck in Jacobian construction</a:t>
            </a:r>
          </a:p>
          <a:p>
            <a:r>
              <a:rPr lang="en-US" dirty="0"/>
              <a:t>Profiling turned up several hot spots</a:t>
            </a:r>
          </a:p>
          <a:p>
            <a:pPr lvl="1"/>
            <a:r>
              <a:rPr lang="en-US" dirty="0" err="1"/>
              <a:t>Teuchos</a:t>
            </a:r>
            <a:r>
              <a:rPr lang="en-US" dirty="0"/>
              <a:t> stacked timer is awesome!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3076DE-2EE7-AF53-B100-B93AF3BD31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24256" y="3164548"/>
            <a:ext cx="6061384" cy="40409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90183F-EADC-5BEB-5D27-BD398D0487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06451" y="3164548"/>
            <a:ext cx="6061384" cy="40409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E2061E-85F6-D669-FDF1-7475ACA9B39E}"/>
              </a:ext>
            </a:extLst>
          </p:cNvPr>
          <p:cNvSpPr txBox="1"/>
          <p:nvPr/>
        </p:nvSpPr>
        <p:spPr>
          <a:xfrm>
            <a:off x="2265644" y="3428999"/>
            <a:ext cx="257860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latin typeface="+mn-lt"/>
              </a:rPr>
              <a:t>CPU profile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2DA4BD-D1A7-8349-7A8A-2855670F2941}"/>
              </a:ext>
            </a:extLst>
          </p:cNvPr>
          <p:cNvSpPr txBox="1"/>
          <p:nvPr/>
        </p:nvSpPr>
        <p:spPr>
          <a:xfrm>
            <a:off x="7641947" y="3428999"/>
            <a:ext cx="257860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latin typeface="+mn-lt"/>
              </a:rPr>
              <a:t>GPU profile</a:t>
            </a:r>
          </a:p>
        </p:txBody>
      </p:sp>
    </p:spTree>
    <p:extLst>
      <p:ext uri="{BB962C8B-B14F-4D97-AF65-F5344CB8AC3E}">
        <p14:creationId xmlns:p14="http://schemas.microsoft.com/office/powerpoint/2010/main" val="523942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C5C8D-090F-7766-5B25-648A89D02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culprit: memory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D287D-63A4-C61C-FA80-F3B6D809E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266" y="1409232"/>
            <a:ext cx="11419468" cy="4502190"/>
          </a:xfrm>
        </p:spPr>
        <p:txBody>
          <a:bodyPr/>
          <a:lstStyle/>
          <a:p>
            <a:r>
              <a:rPr lang="en-US" dirty="0"/>
              <a:t>Objects in the Panzer evaluator graph are templated to evaluation type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scalar_type</a:t>
            </a:r>
            <a:r>
              <a:rPr lang="en-US" dirty="0"/>
              <a:t> is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en-US" dirty="0"/>
              <a:t> when evaluating the residual</a:t>
            </a: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scalar_type</a:t>
            </a:r>
            <a:r>
              <a:rPr lang="en-US" dirty="0"/>
              <a:t> is AD type when computing the Jacobian</a:t>
            </a:r>
          </a:p>
          <a:p>
            <a:r>
              <a:rPr lang="en-US" dirty="0"/>
              <a:t>Developers are in the habit of treating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scalar_type</a:t>
            </a:r>
            <a:r>
              <a:rPr lang="en-US" dirty="0"/>
              <a:t> like POD</a:t>
            </a:r>
          </a:p>
          <a:p>
            <a:pPr lvl="1"/>
            <a:r>
              <a:rPr lang="en-US" dirty="0"/>
              <a:t>Standard math operations are overloaded</a:t>
            </a:r>
          </a:p>
          <a:p>
            <a:pPr lvl="1"/>
            <a:r>
              <a:rPr lang="en-US" dirty="0"/>
              <a:t>Generally works fine on the CPU</a:t>
            </a:r>
          </a:p>
          <a:p>
            <a:r>
              <a:rPr lang="en-US" dirty="0"/>
              <a:t>Panzer uses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Sacado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DFad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&lt;double&gt;</a:t>
            </a:r>
          </a:p>
          <a:p>
            <a:pPr lvl="1"/>
            <a:r>
              <a:rPr lang="en-US" dirty="0"/>
              <a:t>Derivative dimension is not known at compile time</a:t>
            </a:r>
          </a:p>
          <a:p>
            <a:pPr lvl="1"/>
            <a:r>
              <a:rPr lang="en-US" dirty="0"/>
              <a:t>Thread-local scalars may trigger on-device memory allocations</a:t>
            </a:r>
          </a:p>
        </p:txBody>
      </p:sp>
    </p:spTree>
    <p:extLst>
      <p:ext uri="{BB962C8B-B14F-4D97-AF65-F5344CB8AC3E}">
        <p14:creationId xmlns:p14="http://schemas.microsoft.com/office/powerpoint/2010/main" val="2123933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FB225-32C5-8632-F281-8913453B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evaluator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634D1-5B69-5DCE-0B20-90E03C284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00" y="1051718"/>
            <a:ext cx="11419468" cy="4040923"/>
          </a:xfrm>
        </p:spPr>
        <p:txBody>
          <a:bodyPr/>
          <a:lstStyle/>
          <a:p>
            <a:r>
              <a:rPr lang="en-US" dirty="0"/>
              <a:t>Consider simple evaluator with dependent (input) and evaluated (output) fields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7B760E-A04B-7311-BBCB-F3749F994E68}"/>
              </a:ext>
            </a:extLst>
          </p:cNvPr>
          <p:cNvSpPr txBox="1"/>
          <p:nvPr/>
        </p:nvSpPr>
        <p:spPr>
          <a:xfrm>
            <a:off x="3458012" y="6244306"/>
            <a:ext cx="5373512" cy="3472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latin typeface="+mn-lt"/>
              </a:rPr>
              <a:t>Perfectly reasonable if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scalar_type</a:t>
            </a:r>
            <a:r>
              <a:rPr lang="en-US" dirty="0">
                <a:latin typeface="+mn-lt"/>
              </a:rPr>
              <a:t> is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D4C051-E234-EC6C-53F8-235DC354B1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95" t="29907" r="11791" b="35913"/>
          <a:stretch/>
        </p:blipFill>
        <p:spPr>
          <a:xfrm>
            <a:off x="3188168" y="1961516"/>
            <a:ext cx="5815664" cy="41540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03079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FB225-32C5-8632-F281-8913453B1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evaluator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634D1-5B69-5DCE-0B20-90E03C284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300" y="1051718"/>
            <a:ext cx="11419468" cy="4040923"/>
          </a:xfrm>
        </p:spPr>
        <p:txBody>
          <a:bodyPr/>
          <a:lstStyle/>
          <a:p>
            <a:r>
              <a:rPr lang="en-US" dirty="0"/>
              <a:t>Consider simple evaluator with dependent (input) and evaluated (output) fields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7B760E-A04B-7311-BBCB-F3749F994E68}"/>
              </a:ext>
            </a:extLst>
          </p:cNvPr>
          <p:cNvSpPr txBox="1"/>
          <p:nvPr/>
        </p:nvSpPr>
        <p:spPr>
          <a:xfrm>
            <a:off x="2547623" y="6306513"/>
            <a:ext cx="7096753" cy="3472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latin typeface="+mn-lt"/>
                <a:cs typeface="Courier New" panose="02070309020205020404" pitchFamily="49" charset="0"/>
              </a:rPr>
              <a:t>For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Sacado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DFad</a:t>
            </a:r>
            <a:r>
              <a:rPr lang="en-US" dirty="0">
                <a:latin typeface="+mn-lt"/>
                <a:cs typeface="Courier New" panose="02070309020205020404" pitchFamily="49" charset="0"/>
              </a:rPr>
              <a:t>, these are dynamic memory allocations!!!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0531AA-7D73-614A-25E7-B82A6B5114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94" t="29514" r="10966" b="35360"/>
          <a:stretch/>
        </p:blipFill>
        <p:spPr>
          <a:xfrm>
            <a:off x="3121767" y="1938881"/>
            <a:ext cx="5948465" cy="42828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39424411"/>
      </p:ext>
    </p:extLst>
  </p:cSld>
  <p:clrMapOvr>
    <a:masterClrMapping/>
  </p:clrMapOvr>
</p:sld>
</file>

<file path=ppt/theme/theme1.xml><?xml version="1.0" encoding="utf-8"?>
<a:theme xmlns:a="http://schemas.openxmlformats.org/drawingml/2006/main" name="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9" id="{6EB95C59-BDD5-5C40-971B-727A997B01D4}" vid="{7DE78278-7085-5245-A271-A8AB5B4057CD}"/>
    </a:ext>
  </a:extLst>
</a:theme>
</file>

<file path=ppt/theme/theme2.xml><?xml version="1.0" encoding="utf-8"?>
<a:theme xmlns:a="http://schemas.openxmlformats.org/drawingml/2006/main" name="1_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9" id="{6EB95C59-BDD5-5C40-971B-727A997B01D4}" vid="{7DE78278-7085-5245-A271-A8AB5B4057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C6200BE8087B749A59C91E146D9AF41" ma:contentTypeVersion="12" ma:contentTypeDescription="Create a new document." ma:contentTypeScope="" ma:versionID="c5387750bda705565720e0ec209613de">
  <xsd:schema xmlns:xsd="http://www.w3.org/2001/XMLSchema" xmlns:xs="http://www.w3.org/2001/XMLSchema" xmlns:p="http://schemas.microsoft.com/office/2006/metadata/properties" xmlns:ns2="791bfda5-e66d-4629-b99c-d377fa07c4d1" xmlns:ns3="a2993d27-1358-496e-8aeb-538606e6277f" targetNamespace="http://schemas.microsoft.com/office/2006/metadata/properties" ma:root="true" ma:fieldsID="02a4ec5f8eb9606e235d3c5526c4fa0d" ns2:_="" ns3:_="">
    <xsd:import namespace="791bfda5-e66d-4629-b99c-d377fa07c4d1"/>
    <xsd:import namespace="a2993d27-1358-496e-8aeb-538606e6277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1bfda5-e66d-4629-b99c-d377fa07c4d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e8ac8405-059b-47f8-b48a-bbaeae0205a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993d27-1358-496e-8aeb-538606e6277f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3831c1ff-68be-4092-a59a-a774aeb7ea85}" ma:internalName="TaxCatchAll" ma:showField="CatchAllData" ma:web="a2993d27-1358-496e-8aeb-538606e6277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2993d27-1358-496e-8aeb-538606e6277f" xsi:nil="true"/>
    <lcf76f155ced4ddcb4097134ff3c332f xmlns="791bfda5-e66d-4629-b99c-d377fa07c4d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519F5DF-F6F9-49F8-AA9D-F11595361681}">
  <ds:schemaRefs>
    <ds:schemaRef ds:uri="791bfda5-e66d-4629-b99c-d377fa07c4d1"/>
    <ds:schemaRef ds:uri="a2993d27-1358-496e-8aeb-538606e6277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09742E9-18AA-4F02-84BA-365E59394DF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AE7C071-6D04-4E10-B682-5A358EF26F12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a2993d27-1358-496e-8aeb-538606e6277f"/>
    <ds:schemaRef ds:uri="791bfda5-e66d-4629-b99c-d377fa07c4d1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(U) Deep Dive presentation - 15 slides ver 0.0</Template>
  <TotalTime>18451</TotalTime>
  <Words>1176</Words>
  <Application>Microsoft Macintosh PowerPoint</Application>
  <PresentationFormat>Widescreen</PresentationFormat>
  <Paragraphs>197</Paragraphs>
  <Slides>28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Arial Black</vt:lpstr>
      <vt:lpstr>Century Gothic</vt:lpstr>
      <vt:lpstr>Courier New</vt:lpstr>
      <vt:lpstr>ORNL</vt:lpstr>
      <vt:lpstr>1_ORNL</vt:lpstr>
      <vt:lpstr>CFD Simulations with Panzer</vt:lpstr>
      <vt:lpstr>Outline</vt:lpstr>
      <vt:lpstr>Overview</vt:lpstr>
      <vt:lpstr>Flow around cylinder in tunnel</vt:lpstr>
      <vt:lpstr>Jacobian matrix construction</vt:lpstr>
      <vt:lpstr>AD Jacobian on GPUs</vt:lpstr>
      <vt:lpstr>Primary culprit: memory management</vt:lpstr>
      <vt:lpstr>Basic evaluator</vt:lpstr>
      <vt:lpstr>Basic evaluator</vt:lpstr>
      <vt:lpstr>Basic evaluator</vt:lpstr>
      <vt:lpstr>Handling thread-local operations</vt:lpstr>
      <vt:lpstr>Handling thread-local operations</vt:lpstr>
      <vt:lpstr>Returning values from a method</vt:lpstr>
      <vt:lpstr>Returning values from a method</vt:lpstr>
      <vt:lpstr>Returning values from a method</vt:lpstr>
      <vt:lpstr>Returning values, again</vt:lpstr>
      <vt:lpstr>Use case: smooth math operations</vt:lpstr>
      <vt:lpstr>User-defined Sacado expression</vt:lpstr>
      <vt:lpstr>Hierarchical parallelism</vt:lpstr>
      <vt:lpstr>Performance results</vt:lpstr>
      <vt:lpstr>Solver hierarchy</vt:lpstr>
      <vt:lpstr>Preconditioner selection</vt:lpstr>
      <vt:lpstr>Solver performance</vt:lpstr>
      <vt:lpstr>GPU local block solvers</vt:lpstr>
      <vt:lpstr>Sparse direct solver GPU (V100) performance</vt:lpstr>
      <vt:lpstr>Preconditioner reuse</vt:lpstr>
      <vt:lpstr>Conclusions and future work</vt:lpstr>
      <vt:lpstr>Wishlist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CFD Simulations with Panzer</dc:title>
  <dc:creator>Slattery, Stuart</dc:creator>
  <cp:lastModifiedBy>Hamilton, Steven P.</cp:lastModifiedBy>
  <cp:revision>8</cp:revision>
  <dcterms:created xsi:type="dcterms:W3CDTF">2022-10-19T00:28:44Z</dcterms:created>
  <dcterms:modified xsi:type="dcterms:W3CDTF">2023-10-31T13:03:35Z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0x010100AC6200BE8087B749A59C91E146D9AF41</vt:lpwstr>
  </property>
  <property fmtid="{D5CDD505-2E9C-101B-9397-08002B2CF9AE}" pid="3" name="MediaServiceImageTags">
    <vt:lpwstr/>
  </property>
</Properties>
</file>

<file path=docProps/thumbnail.jpeg>
</file>